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256" r:id="rId5"/>
    <p:sldId id="258" r:id="rId6"/>
    <p:sldId id="257" r:id="rId7"/>
    <p:sldId id="284" r:id="rId8"/>
    <p:sldId id="297" r:id="rId9"/>
    <p:sldId id="259" r:id="rId10"/>
    <p:sldId id="260" r:id="rId11"/>
    <p:sldId id="264" r:id="rId12"/>
    <p:sldId id="267" r:id="rId13"/>
    <p:sldId id="268" r:id="rId14"/>
    <p:sldId id="265" r:id="rId15"/>
    <p:sldId id="263" r:id="rId16"/>
    <p:sldId id="270" r:id="rId17"/>
    <p:sldId id="271" r:id="rId18"/>
    <p:sldId id="272" r:id="rId19"/>
    <p:sldId id="273" r:id="rId20"/>
    <p:sldId id="262" r:id="rId21"/>
    <p:sldId id="275" r:id="rId22"/>
    <p:sldId id="277" r:id="rId23"/>
    <p:sldId id="278" r:id="rId24"/>
    <p:sldId id="279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69" r:id="rId33"/>
    <p:sldId id="292" r:id="rId34"/>
    <p:sldId id="294" r:id="rId35"/>
    <p:sldId id="295" r:id="rId36"/>
    <p:sldId id="296" r:id="rId37"/>
    <p:sldId id="27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36100-004E-FB67-6E57-9C19F1A16A42}" v="90" dt="2020-02-14T13:55:13.146"/>
    <p1510:client id="{F1D74C71-6468-4689-89CE-3BB2E1EE0BCC}" v="984" dt="2020-02-15T09:28:44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6F2C8-CDCA-4A36-A240-1CE04D158A78}" type="datetimeFigureOut">
              <a:rPr lang="fr-FR" smtClean="0"/>
              <a:t>15/02/2020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9E15-DAD0-4901-92D2-F10FECA91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26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FAC4BE6-685D-4FE5-9A0F-6F9DC9A8E9BD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967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27287-B0AE-4880-B9EB-9618319891C2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51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1FC-0221-4CF7-961A-430E053BE962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9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B25D0-11A9-4664-8860-6025B1882407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9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31877-AD21-4A39-9AB4-C616ED2D115C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208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10BF6-869E-4A81-B1B0-EBF88449D7A0}" type="datetime1">
              <a:rPr lang="fr-FR" smtClean="0"/>
              <a:t>15/02/2020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990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B977-F528-4CB8-BCB5-816D74CE7E4F}" type="datetime1">
              <a:rPr lang="fr-FR" smtClean="0"/>
              <a:t>15/02/2020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9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872C-90D5-4CB8-90C5-C3E13E699097}" type="datetime1">
              <a:rPr lang="fr-FR" smtClean="0"/>
              <a:t>15/02/2020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68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A671-A1BE-4094-9448-4824075EC8C1}" type="datetime1">
              <a:rPr lang="fr-FR" smtClean="0"/>
              <a:t>15/02/2020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0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53327-F4AE-40E1-9CDE-CB2670CABF8D}" type="datetime1">
              <a:rPr lang="fr-FR" smtClean="0"/>
              <a:t>15/02/2020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8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65F8-7766-4AF6-A48A-8F5A01A312A2}" type="datetime1">
              <a:rPr lang="fr-FR" smtClean="0"/>
              <a:t>15/02/2020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08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AEB7B06-5D76-4007-9285-974AE0B5FB73}" type="datetime1">
              <a:rPr lang="fr-FR" smtClean="0"/>
              <a:t>15/02/2020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9587BC8-E369-4904-A181-A620164ACE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372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://nvidia-research-mingyuliu.com/gauga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3A7A8-C38D-498D-985A-836206B47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172" y="873252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fr-FR" sz="6600" dirty="0" err="1"/>
              <a:t>Generative</a:t>
            </a:r>
            <a:r>
              <a:rPr lang="fr-FR" sz="6600" dirty="0"/>
              <a:t> </a:t>
            </a:r>
            <a:r>
              <a:rPr lang="fr-FR" sz="6600" dirty="0" err="1"/>
              <a:t>Adversarial</a:t>
            </a:r>
            <a:r>
              <a:rPr lang="fr-FR" sz="6600" dirty="0"/>
              <a:t> Networks (</a:t>
            </a:r>
            <a:r>
              <a:rPr lang="fr-FR" sz="6600" dirty="0" err="1"/>
              <a:t>GANs</a:t>
            </a:r>
            <a:r>
              <a:rPr lang="fr-FR" sz="6600" dirty="0"/>
              <a:t>)</a:t>
            </a:r>
            <a:br>
              <a:rPr lang="fr-FR" sz="8000" dirty="0"/>
            </a:br>
            <a:endParaRPr lang="fr-FR" sz="8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388C19-950B-499F-9C32-B133256E3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777422"/>
            <a:ext cx="9418320" cy="1691640"/>
          </a:xfrm>
        </p:spPr>
        <p:txBody>
          <a:bodyPr/>
          <a:lstStyle/>
          <a:p>
            <a:pPr algn="ctr"/>
            <a:r>
              <a:rPr lang="fr-FR" b="1" dirty="0"/>
              <a:t>Clara BOMY – Henri HOYEZ – Nicolas THUYLIE</a:t>
            </a:r>
          </a:p>
          <a:p>
            <a:endParaRPr lang="fr-FR" dirty="0"/>
          </a:p>
          <a:p>
            <a:r>
              <a:rPr lang="fr-FR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C5BF0D-ED3D-4D3A-A6AD-0B4ED171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61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C2BB-28E1-4A63-8B7D-546235CB3BF7}"/>
              </a:ext>
            </a:extLst>
          </p:cNvPr>
          <p:cNvSpPr txBox="1"/>
          <p:nvPr/>
        </p:nvSpPr>
        <p:spPr>
          <a:xfrm>
            <a:off x="571500" y="447675"/>
            <a:ext cx="9639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 </a:t>
            </a:r>
            <a:r>
              <a:rPr lang="fr-FR" sz="3600" b="1"/>
              <a:t>The </a:t>
            </a:r>
            <a:r>
              <a:rPr lang="fr-FR" sz="3600" b="1" err="1"/>
              <a:t>discriminator</a:t>
            </a:r>
            <a:r>
              <a:rPr lang="fr-FR" sz="3600" b="1"/>
              <a:t> </a:t>
            </a:r>
            <a:endParaRPr lang="fr-FR" sz="4400" b="1"/>
          </a:p>
          <a:p>
            <a:endParaRPr lang="fr-FR" sz="2000"/>
          </a:p>
          <a:p>
            <a:endParaRPr lang="fr-FR" sz="20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BDBE6-0355-4F0D-A8E3-A428295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10</a:t>
            </a:fld>
            <a:endParaRPr lang="fr-F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CB74570-BE92-4494-8312-0A650D473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4" y="1197610"/>
            <a:ext cx="9735185" cy="53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DD04F45-15C8-417D-81AE-8487E5A2DFF1}"/>
              </a:ext>
            </a:extLst>
          </p:cNvPr>
          <p:cNvSpPr txBox="1"/>
          <p:nvPr/>
        </p:nvSpPr>
        <p:spPr>
          <a:xfrm>
            <a:off x="1133475" y="6469062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D(x), D(G(z)) give a score between 0 and 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46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C2BB-28E1-4A63-8B7D-546235CB3BF7}"/>
              </a:ext>
            </a:extLst>
          </p:cNvPr>
          <p:cNvSpPr txBox="1"/>
          <p:nvPr/>
        </p:nvSpPr>
        <p:spPr>
          <a:xfrm>
            <a:off x="571500" y="447675"/>
            <a:ext cx="9639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 </a:t>
            </a:r>
            <a:r>
              <a:rPr lang="fr-FR" sz="3600" b="1" err="1"/>
              <a:t>Two</a:t>
            </a:r>
            <a:r>
              <a:rPr lang="fr-FR" sz="3600" b="1"/>
              <a:t> </a:t>
            </a:r>
            <a:r>
              <a:rPr lang="fr-FR" sz="3600" b="1">
                <a:solidFill>
                  <a:srgbClr val="000000"/>
                </a:solidFill>
                <a:latin typeface="Georgia" panose="02040502050405020303" pitchFamily="18" charset="0"/>
              </a:rPr>
              <a:t>main types</a:t>
            </a:r>
            <a:r>
              <a:rPr lang="fr-FR" sz="3600" b="1"/>
              <a:t> </a:t>
            </a:r>
            <a:endParaRPr lang="fr-FR" sz="4400" b="1"/>
          </a:p>
          <a:p>
            <a:endParaRPr lang="fr-FR" sz="2000"/>
          </a:p>
          <a:p>
            <a:endParaRPr lang="fr-FR" sz="20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BDBE6-0355-4F0D-A8E3-A428295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11</a:t>
            </a:fld>
            <a:endParaRPr lang="fr-F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9C917A-A1AD-48ED-AD9A-465A5F69E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53"/>
          <a:stretch/>
        </p:blipFill>
        <p:spPr bwMode="auto">
          <a:xfrm>
            <a:off x="1873249" y="3068165"/>
            <a:ext cx="7661275" cy="36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A12A873-866C-4681-A7BB-81310A11B554}"/>
              </a:ext>
            </a:extLst>
          </p:cNvPr>
          <p:cNvSpPr txBox="1"/>
          <p:nvPr/>
        </p:nvSpPr>
        <p:spPr>
          <a:xfrm>
            <a:off x="838200" y="1709559"/>
            <a:ext cx="97726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err="1"/>
              <a:t>Fully</a:t>
            </a:r>
            <a:r>
              <a:rPr lang="fr-FR" sz="2000" b="1"/>
              <a:t> </a:t>
            </a:r>
            <a:r>
              <a:rPr lang="fr-FR" sz="2000" b="1" err="1"/>
              <a:t>connected</a:t>
            </a:r>
            <a:r>
              <a:rPr lang="fr-FR" sz="2000" b="1"/>
              <a:t> GANs (FC-GANs)</a:t>
            </a:r>
            <a:r>
              <a:rPr lang="fr-FR" sz="2000"/>
              <a:t> : </a:t>
            </a:r>
            <a:r>
              <a:rPr lang="en-US" sz="2000"/>
              <a:t>more appropriate for single data points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Deep </a:t>
            </a:r>
            <a:r>
              <a:rPr lang="en-US" sz="2000" b="1" err="1"/>
              <a:t>Convolutionnal</a:t>
            </a:r>
            <a:r>
              <a:rPr lang="en-US" sz="2000" b="1"/>
              <a:t> GANs (DC-GANs)</a:t>
            </a:r>
            <a:r>
              <a:rPr lang="en-US" sz="2000"/>
              <a:t> : more appropriate for images</a:t>
            </a:r>
            <a:br>
              <a:rPr lang="en-US" sz="2000"/>
            </a:br>
            <a:endParaRPr lang="fr-FR" sz="200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46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DCD104-DC2A-42DE-8297-9C04CD1F6038}"/>
              </a:ext>
            </a:extLst>
          </p:cNvPr>
          <p:cNvCxnSpPr/>
          <p:nvPr/>
        </p:nvCxnSpPr>
        <p:spPr>
          <a:xfrm>
            <a:off x="7289800" y="3149600"/>
            <a:ext cx="233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577E145-6F16-480A-AFA7-708F20BE81DC}"/>
              </a:ext>
            </a:extLst>
          </p:cNvPr>
          <p:cNvSpPr txBox="1"/>
          <p:nvPr/>
        </p:nvSpPr>
        <p:spPr>
          <a:xfrm>
            <a:off x="5821362" y="2121991"/>
            <a:ext cx="5273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/>
              <a:t>Network training</a:t>
            </a:r>
          </a:p>
        </p:txBody>
      </p:sp>
      <p:pic>
        <p:nvPicPr>
          <p:cNvPr id="1026" name="Picture 2" descr="Résultat de recherche d'images pour &quot;gan ai&quot;">
            <a:extLst>
              <a:ext uri="{FF2B5EF4-FFF2-40B4-BE49-F238E27FC236}">
                <a16:creationId xmlns:a16="http://schemas.microsoft.com/office/drawing/2014/main" id="{08FADB3C-89E9-4162-98D2-F8A51BAF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7"/>
          <a:stretch/>
        </p:blipFill>
        <p:spPr bwMode="auto">
          <a:xfrm>
            <a:off x="0" y="0"/>
            <a:ext cx="544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1671E-1AF5-4504-9F3F-76EBC95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86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FC6069-5E97-4F44-863B-8601DA96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691D728-69CB-4F4F-B512-4BFC4D180BFB}"/>
              </a:ext>
            </a:extLst>
          </p:cNvPr>
          <p:cNvSpPr txBox="1"/>
          <p:nvPr/>
        </p:nvSpPr>
        <p:spPr>
          <a:xfrm>
            <a:off x="329911" y="496166"/>
            <a:ext cx="10182225" cy="6494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/>
            <a:endParaRPr lang="en-US" sz="2000"/>
          </a:p>
          <a:p>
            <a:pPr fontAlgn="base"/>
            <a:endParaRPr lang="en-US" sz="2000"/>
          </a:p>
          <a:p>
            <a:pPr fontAlgn="base"/>
            <a:endParaRPr lang="en-US" sz="2000"/>
          </a:p>
          <a:p>
            <a:pPr fontAlgn="base"/>
            <a:endParaRPr lang="en-US" sz="2000"/>
          </a:p>
          <a:p>
            <a:pPr fontAlgn="base"/>
            <a:r>
              <a:rPr lang="en-US" sz="2000"/>
              <a:t>Repeat this process for certain no of epochs :</a:t>
            </a:r>
          </a:p>
          <a:p>
            <a:pPr fontAlgn="base"/>
            <a:endParaRPr lang="en-US" sz="2000"/>
          </a:p>
          <a:p>
            <a:pPr marL="342900" indent="-342900" algn="just" fontAlgn="base">
              <a:buFont typeface="+mj-lt"/>
              <a:buAutoNum type="arabicPeriod"/>
            </a:pPr>
            <a:r>
              <a:rPr lang="en-US" sz="2000"/>
              <a:t>Take </a:t>
            </a:r>
            <a:r>
              <a:rPr lang="en-US" sz="2000" b="1"/>
              <a:t>some noise </a:t>
            </a:r>
            <a:r>
              <a:rPr lang="en-US" sz="2000"/>
              <a:t>from random distribution and feed it to the </a:t>
            </a:r>
            <a:r>
              <a:rPr lang="en-US" sz="2000" b="1"/>
              <a:t>Generator G</a:t>
            </a:r>
            <a:r>
              <a:rPr lang="en-US" sz="2000"/>
              <a:t> to produce the </a:t>
            </a:r>
            <a:r>
              <a:rPr lang="en-US" sz="2000" b="1"/>
              <a:t>fake data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2000"/>
          </a:p>
          <a:p>
            <a:pPr marL="342900" indent="-342900" algn="just" fontAlgn="base">
              <a:buFont typeface="+mj-lt"/>
              <a:buAutoNum type="arabicPeriod"/>
            </a:pPr>
            <a:r>
              <a:rPr lang="en-US" sz="2000"/>
              <a:t>Take the </a:t>
            </a:r>
            <a:r>
              <a:rPr lang="en-US" sz="2000" b="1"/>
              <a:t>fake data</a:t>
            </a:r>
            <a:r>
              <a:rPr lang="en-US" sz="2000"/>
              <a:t> and the </a:t>
            </a:r>
            <a:r>
              <a:rPr lang="en-US" sz="2000" b="1"/>
              <a:t>real data </a:t>
            </a:r>
            <a:r>
              <a:rPr lang="en-US" sz="2000"/>
              <a:t>and feed it to the </a:t>
            </a:r>
            <a:r>
              <a:rPr lang="en-US" sz="2000" b="1"/>
              <a:t>Discriminator D </a:t>
            </a:r>
            <a:r>
              <a:rPr lang="en-US" sz="2000"/>
              <a:t>alternatively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2000"/>
          </a:p>
          <a:p>
            <a:pPr marL="342900" indent="-342900" fontAlgn="base">
              <a:buFont typeface="+mj-lt"/>
              <a:buAutoNum type="arabicPeriod"/>
            </a:pPr>
            <a:r>
              <a:rPr lang="en-US" sz="2000"/>
              <a:t>Calculate </a:t>
            </a:r>
            <a:r>
              <a:rPr lang="en-US" sz="2000" b="1"/>
              <a:t>D loss</a:t>
            </a:r>
            <a:endParaRPr lang="en-US" sz="2000"/>
          </a:p>
          <a:p>
            <a:pPr marL="342900" indent="-342900">
              <a:buAutoNum type="arabicPeriod"/>
            </a:pPr>
            <a:endParaRPr lang="en-US" sz="2000" b="1">
              <a:ea typeface="+mn-lt"/>
              <a:cs typeface="+mn-lt"/>
            </a:endParaRPr>
          </a:p>
          <a:p>
            <a:pPr marL="342900" indent="-342900" fontAlgn="base">
              <a:buAutoNum type="arabicPeriod"/>
            </a:pPr>
            <a:r>
              <a:rPr lang="en-US" sz="2000">
                <a:ea typeface="+mn-lt"/>
                <a:cs typeface="+mn-lt"/>
              </a:rPr>
              <a:t>Back propagation – update weights of discriminator</a:t>
            </a:r>
            <a:endParaRPr lang="en-US" sz="2000"/>
          </a:p>
          <a:p>
            <a:pPr marL="342900" indent="-342900">
              <a:buFontTx/>
              <a:buAutoNum type="arabicPeriod"/>
            </a:pPr>
            <a:endParaRPr lang="en-US" sz="2000"/>
          </a:p>
          <a:p>
            <a:pPr marL="342900" indent="-342900" fontAlgn="base">
              <a:buFont typeface="+mj-lt"/>
              <a:buAutoNum type="arabicPeriod"/>
            </a:pPr>
            <a:r>
              <a:rPr lang="en-US" sz="2000"/>
              <a:t>Calculate </a:t>
            </a:r>
            <a:r>
              <a:rPr lang="en-US" sz="2000" b="1"/>
              <a:t>G loss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2000" b="1"/>
          </a:p>
          <a:p>
            <a:pPr marL="342900" indent="-342900" fontAlgn="base">
              <a:buFont typeface="+mj-lt"/>
              <a:buAutoNum type="arabicPeriod"/>
            </a:pPr>
            <a:r>
              <a:rPr lang="en-US" sz="2000"/>
              <a:t>Back propagation – update weights of generator</a:t>
            </a:r>
            <a:endParaRPr lang="en-US" sz="2000" b="1"/>
          </a:p>
          <a:p>
            <a:pPr marL="342900" indent="-342900" fontAlgn="base">
              <a:buFont typeface="+mj-lt"/>
              <a:buAutoNum type="arabicPeriod"/>
            </a:pPr>
            <a:endParaRPr lang="en-US"/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A878A6-ECBB-4497-A31E-9474913A8A73}"/>
              </a:ext>
            </a:extLst>
          </p:cNvPr>
          <p:cNvSpPr/>
          <p:nvPr/>
        </p:nvSpPr>
        <p:spPr>
          <a:xfrm>
            <a:off x="333374" y="459303"/>
            <a:ext cx="10487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Georgia" panose="02040502050405020303" pitchFamily="18" charset="0"/>
              </a:rPr>
              <a:t>During the training, the generator G </a:t>
            </a:r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gets stronger and stronger at generating the real type of results and the </a:t>
            </a:r>
            <a:r>
              <a:rPr lang="en-US" sz="2000" b="1">
                <a:solidFill>
                  <a:srgbClr val="000000"/>
                </a:solidFill>
                <a:latin typeface="Georgia" panose="02040502050405020303" pitchFamily="18" charset="0"/>
              </a:rPr>
              <a:t>discriminator D</a:t>
            </a:r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 also gets stronger and stronger at identifying which one is real, which one is fake.</a:t>
            </a:r>
            <a:endParaRPr lang="fr-FR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C756A-9459-4E0E-8B99-809EA60F2982}"/>
              </a:ext>
            </a:extLst>
          </p:cNvPr>
          <p:cNvSpPr/>
          <p:nvPr/>
        </p:nvSpPr>
        <p:spPr>
          <a:xfrm>
            <a:off x="304800" y="1625888"/>
            <a:ext cx="10610850" cy="49749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98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14</a:t>
            </a:fld>
            <a:endParaRPr lang="fr-F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A8EBDE6-E2A5-4FBA-9A6E-DBF42A6D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48" y="1710690"/>
            <a:ext cx="40671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721360" y="3091870"/>
            <a:ext cx="5641340" cy="3080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Generator not involved</a:t>
            </a:r>
          </a:p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Error function here only involves the discriminator -&gt; backpropagation step through the discriminator, updating its weights so that it will get better at recognizing reals.</a:t>
            </a:r>
            <a:endParaRPr lang="en-US" sz="2400"/>
          </a:p>
          <a:p>
            <a:br>
              <a:rPr lang="en-US"/>
            </a:b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637280" y="335280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False negative</a:t>
            </a:r>
            <a:endParaRPr lang="fr-FR" sz="32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3E967C-4F87-4ACB-B6CB-1CE72F020C14}"/>
              </a:ext>
            </a:extLst>
          </p:cNvPr>
          <p:cNvSpPr txBox="1"/>
          <p:nvPr/>
        </p:nvSpPr>
        <p:spPr>
          <a:xfrm>
            <a:off x="962025" y="1372071"/>
            <a:ext cx="476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Input : real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Discriminator : predicts fake data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91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721360" y="3091870"/>
            <a:ext cx="5888990" cy="311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The generator got caught !</a:t>
            </a:r>
          </a:p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Backpropagation goes through the discriminator (which is frozen) to the generator. </a:t>
            </a:r>
          </a:p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The generator is updated, so it can better learn how to fool the discriminator.</a:t>
            </a:r>
            <a:b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</a:br>
            <a:endParaRPr lang="fr-FR" sz="240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637280" y="335280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True negative</a:t>
            </a:r>
            <a:endParaRPr lang="fr-FR" sz="32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3E967C-4F87-4ACB-B6CB-1CE72F020C14}"/>
              </a:ext>
            </a:extLst>
          </p:cNvPr>
          <p:cNvSpPr txBox="1"/>
          <p:nvPr/>
        </p:nvSpPr>
        <p:spPr>
          <a:xfrm>
            <a:off x="962025" y="1372071"/>
            <a:ext cx="476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Input : fake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Discriminator predicts fake data</a:t>
            </a:r>
          </a:p>
          <a:p>
            <a:endParaRPr lang="fr-FR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8D7D0CD-58D8-4059-8407-0FF8B8A1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70" y="1609090"/>
            <a:ext cx="39052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5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16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721360" y="3091870"/>
            <a:ext cx="5888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700"/>
              </a:spcBef>
            </a:pPr>
            <a:r>
              <a:rPr lang="en-US" sz="2400">
                <a:solidFill>
                  <a:srgbClr val="000000"/>
                </a:solidFill>
                <a:latin typeface="Georgia" panose="02040502050405020303" pitchFamily="18" charset="0"/>
              </a:rPr>
              <a:t>Backpropagation step through the discriminator, updating its weights so that it will get better at recognizing fakes.</a:t>
            </a:r>
            <a:endParaRPr lang="en-US" sz="24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637280" y="335280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False positive</a:t>
            </a:r>
            <a:endParaRPr lang="fr-FR" sz="32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3E967C-4F87-4ACB-B6CB-1CE72F020C14}"/>
              </a:ext>
            </a:extLst>
          </p:cNvPr>
          <p:cNvSpPr txBox="1"/>
          <p:nvPr/>
        </p:nvSpPr>
        <p:spPr>
          <a:xfrm>
            <a:off x="962025" y="1372071"/>
            <a:ext cx="458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Input : fake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000000"/>
                </a:solidFill>
                <a:latin typeface="Georgia" panose="02040502050405020303" pitchFamily="18" charset="0"/>
              </a:rPr>
              <a:t>Discriminator : predicts real data</a:t>
            </a:r>
          </a:p>
          <a:p>
            <a:endParaRPr lang="fr-F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CF16868-7870-45D9-A915-C32BA730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55" y="1696546"/>
            <a:ext cx="36671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73FD68-5F3A-4C26-83EE-96D3A6B15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r="3005" b="6494"/>
          <a:stretch/>
        </p:blipFill>
        <p:spPr bwMode="auto">
          <a:xfrm>
            <a:off x="20" y="259883"/>
            <a:ext cx="10953523" cy="455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116C2-CCD8-4BFB-B977-363912C9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87BC8-E369-4904-A181-A620164ACEFA}" type="slidenum">
              <a:rPr lang="fr-FR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F2C65DF-24E1-4099-AF91-05BC43D70022}"/>
              </a:ext>
            </a:extLst>
          </p:cNvPr>
          <p:cNvSpPr txBox="1">
            <a:spLocks/>
          </p:cNvSpPr>
          <p:nvPr/>
        </p:nvSpPr>
        <p:spPr>
          <a:xfrm>
            <a:off x="5833318" y="4982656"/>
            <a:ext cx="5459522" cy="161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fr-FR" sz="1800"/>
              <a:t>D(x) </a:t>
            </a:r>
            <a:r>
              <a:rPr lang="en-US" sz="1800"/>
              <a:t>: prediction from the discriminator on a real data </a:t>
            </a:r>
          </a:p>
          <a:p>
            <a:pPr>
              <a:lnSpc>
                <a:spcPct val="120000"/>
              </a:lnSpc>
            </a:pPr>
            <a:endParaRPr lang="fr-FR" sz="180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/>
              <a:t>D(G(z)) : prediction from the discriminator on our fake data </a:t>
            </a:r>
            <a:br>
              <a:rPr lang="fr-FR" sz="1400"/>
            </a:br>
            <a:endParaRPr lang="fr-FR" sz="140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4F625B6-8BF5-4260-B237-7A90CC85046D}"/>
              </a:ext>
            </a:extLst>
          </p:cNvPr>
          <p:cNvSpPr txBox="1">
            <a:spLocks/>
          </p:cNvSpPr>
          <p:nvPr/>
        </p:nvSpPr>
        <p:spPr>
          <a:xfrm>
            <a:off x="441965" y="5005557"/>
            <a:ext cx="4282435" cy="161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fr-FR" sz="1800"/>
              <a:t>z : noise</a:t>
            </a:r>
            <a:endParaRPr lang="en-US" sz="1800"/>
          </a:p>
          <a:p>
            <a:pPr>
              <a:lnSpc>
                <a:spcPct val="120000"/>
              </a:lnSpc>
            </a:pPr>
            <a:endParaRPr lang="fr-FR" sz="1800"/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800"/>
              <a:t>G(z) : output of the generator (= fake data)</a:t>
            </a:r>
            <a:br>
              <a:rPr lang="fr-FR" sz="1400"/>
            </a:br>
            <a:endParaRPr lang="fr-FR" sz="140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B7CE2D9-676D-42B5-BBBB-A5EC8F3695A8}"/>
              </a:ext>
            </a:extLst>
          </p:cNvPr>
          <p:cNvCxnSpPr/>
          <p:nvPr/>
        </p:nvCxnSpPr>
        <p:spPr>
          <a:xfrm>
            <a:off x="5476781" y="4909580"/>
            <a:ext cx="0" cy="1807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BC8A7-4D2F-480F-9F17-D9C8522006D8}"/>
              </a:ext>
            </a:extLst>
          </p:cNvPr>
          <p:cNvSpPr/>
          <p:nvPr/>
        </p:nvSpPr>
        <p:spPr>
          <a:xfrm>
            <a:off x="4800600" y="4813603"/>
            <a:ext cx="447570" cy="1358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72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2299367" y="267826"/>
            <a:ext cx="685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Add mathematical equations…</a:t>
            </a:r>
            <a:endParaRPr lang="fr-FR" sz="320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56FFA2E-2AC5-436F-A4BB-F1AE65A92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46992" r="7814" b="3942"/>
          <a:stretch/>
        </p:blipFill>
        <p:spPr bwMode="auto">
          <a:xfrm>
            <a:off x="314961" y="4300538"/>
            <a:ext cx="6939279" cy="23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76A544A-1B89-4D32-BF92-5D323E1B5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41" y="1210310"/>
            <a:ext cx="9458568" cy="28752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46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1BD059-1649-444F-9919-67121918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19</a:t>
            </a:fld>
            <a:endParaRPr lang="fr-F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F2317D-1929-4551-A733-09B5A0E4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r="49917"/>
          <a:stretch/>
        </p:blipFill>
        <p:spPr bwMode="auto">
          <a:xfrm>
            <a:off x="589279" y="843538"/>
            <a:ext cx="7294881" cy="52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raph showing a logarithmic curve, crossing the x-axis at x= 1 and approaching minus infinity along the y-axis.">
            <a:extLst>
              <a:ext uri="{FF2B5EF4-FFF2-40B4-BE49-F238E27FC236}">
                <a16:creationId xmlns:a16="http://schemas.microsoft.com/office/drawing/2014/main" id="{F75ECB22-FB89-4ACA-8C4D-668A7B81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0" y="535123"/>
            <a:ext cx="3396549" cy="27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2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DCD104-DC2A-42DE-8297-9C04CD1F6038}"/>
              </a:ext>
            </a:extLst>
          </p:cNvPr>
          <p:cNvCxnSpPr/>
          <p:nvPr/>
        </p:nvCxnSpPr>
        <p:spPr>
          <a:xfrm>
            <a:off x="7289800" y="3149600"/>
            <a:ext cx="233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577E145-6F16-480A-AFA7-708F20BE81DC}"/>
              </a:ext>
            </a:extLst>
          </p:cNvPr>
          <p:cNvSpPr txBox="1"/>
          <p:nvPr/>
        </p:nvSpPr>
        <p:spPr>
          <a:xfrm>
            <a:off x="6852920" y="2062936"/>
            <a:ext cx="4711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err="1"/>
              <a:t>Overview</a:t>
            </a:r>
            <a:endParaRPr lang="fr-FR" sz="4400" b="1"/>
          </a:p>
        </p:txBody>
      </p:sp>
      <p:pic>
        <p:nvPicPr>
          <p:cNvPr id="1026" name="Picture 2" descr="Résultat de recherche d'images pour &quot;gan ai&quot;">
            <a:extLst>
              <a:ext uri="{FF2B5EF4-FFF2-40B4-BE49-F238E27FC236}">
                <a16:creationId xmlns:a16="http://schemas.microsoft.com/office/drawing/2014/main" id="{08FADB3C-89E9-4162-98D2-F8A51BAF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7"/>
          <a:stretch/>
        </p:blipFill>
        <p:spPr bwMode="auto">
          <a:xfrm>
            <a:off x="0" y="0"/>
            <a:ext cx="544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1671E-1AF5-4504-9F3F-76EBC95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78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1BD059-1649-444F-9919-67121918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20</a:t>
            </a:fld>
            <a:endParaRPr lang="fr-F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F2317D-1929-4551-A733-09B5A0E4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9" t="-673" r="4298" b="673"/>
          <a:stretch/>
        </p:blipFill>
        <p:spPr bwMode="auto">
          <a:xfrm>
            <a:off x="0" y="535123"/>
            <a:ext cx="7294881" cy="52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Graph showing a logarithmic curve, crossing the x-axis at x= 1 and approaching minus infinity along the y-axis.">
            <a:extLst>
              <a:ext uri="{FF2B5EF4-FFF2-40B4-BE49-F238E27FC236}">
                <a16:creationId xmlns:a16="http://schemas.microsoft.com/office/drawing/2014/main" id="{F75ECB22-FB89-4ACA-8C4D-668A7B81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0" y="535123"/>
            <a:ext cx="3396549" cy="27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94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7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74EBD1A-3344-4E09-9B1D-04A8B80C6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079" y="859743"/>
            <a:ext cx="10486761" cy="51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19595D2-2FFD-4654-940B-CF42477B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87BC8-E369-4904-A181-A620164ACEFA}" type="slidenum">
              <a:rPr lang="fr-FR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ACDB55-BE17-4850-A492-50F714DC5E8D}"/>
              </a:ext>
            </a:extLst>
          </p:cNvPr>
          <p:cNvSpPr txBox="1"/>
          <p:nvPr/>
        </p:nvSpPr>
        <p:spPr>
          <a:xfrm>
            <a:off x="2299367" y="267826"/>
            <a:ext cx="685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With the example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332384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DCD104-DC2A-42DE-8297-9C04CD1F6038}"/>
              </a:ext>
            </a:extLst>
          </p:cNvPr>
          <p:cNvCxnSpPr/>
          <p:nvPr/>
        </p:nvCxnSpPr>
        <p:spPr>
          <a:xfrm>
            <a:off x="7289800" y="3149600"/>
            <a:ext cx="233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577E145-6F16-480A-AFA7-708F20BE81DC}"/>
              </a:ext>
            </a:extLst>
          </p:cNvPr>
          <p:cNvSpPr txBox="1"/>
          <p:nvPr/>
        </p:nvSpPr>
        <p:spPr>
          <a:xfrm>
            <a:off x="5821362" y="1531441"/>
            <a:ext cx="52736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Problems with GANs</a:t>
            </a:r>
          </a:p>
        </p:txBody>
      </p:sp>
      <p:pic>
        <p:nvPicPr>
          <p:cNvPr id="1026" name="Picture 2" descr="Résultat de recherche d'images pour &quot;gan ai&quot;">
            <a:extLst>
              <a:ext uri="{FF2B5EF4-FFF2-40B4-BE49-F238E27FC236}">
                <a16:creationId xmlns:a16="http://schemas.microsoft.com/office/drawing/2014/main" id="{08FADB3C-89E9-4162-98D2-F8A51BAF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7"/>
          <a:stretch/>
        </p:blipFill>
        <p:spPr bwMode="auto">
          <a:xfrm>
            <a:off x="0" y="0"/>
            <a:ext cx="544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1671E-1AF5-4504-9F3F-76EBC95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368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D9CD78-A577-4971-A802-F0959F20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23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4A7BE3-FECC-4345-9856-D41638DC71D0}"/>
              </a:ext>
            </a:extLst>
          </p:cNvPr>
          <p:cNvSpPr/>
          <p:nvPr/>
        </p:nvSpPr>
        <p:spPr>
          <a:xfrm>
            <a:off x="1468356" y="973394"/>
            <a:ext cx="86837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Georgia" panose="02040502050405020303" pitchFamily="18" charset="0"/>
              </a:rPr>
              <a:t>Training a GAN is very difficult and time-consuming. </a:t>
            </a:r>
            <a:endParaRPr lang="fr-FR" sz="2800"/>
          </a:p>
        </p:txBody>
      </p:sp>
      <p:pic>
        <p:nvPicPr>
          <p:cNvPr id="26626" name="Picture 2" descr="Résultat de recherche d'images pour &quot;sad meme&quot;">
            <a:extLst>
              <a:ext uri="{FF2B5EF4-FFF2-40B4-BE49-F238E27FC236}">
                <a16:creationId xmlns:a16="http://schemas.microsoft.com/office/drawing/2014/main" id="{B7D0901F-891E-4771-92A2-CB950DA51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4" y="2811319"/>
            <a:ext cx="4622801" cy="34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0A88C65-9CE8-4AB1-93A9-AC7593986540}"/>
              </a:ext>
            </a:extLst>
          </p:cNvPr>
          <p:cNvSpPr txBox="1"/>
          <p:nvPr/>
        </p:nvSpPr>
        <p:spPr>
          <a:xfrm>
            <a:off x="2219325" y="1585309"/>
            <a:ext cx="689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The training of a GAN may take few hours on a GPU and few days on a CPU for small models. 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04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647800" y="1196945"/>
            <a:ext cx="102012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/>
              <a:t>Training is a cooperative game where two players push each other as hard as possible. No theoretical guarantee of convergence and in fact, the outcome can oscillate.</a:t>
            </a:r>
            <a:endParaRPr lang="en-US" sz="2800"/>
          </a:p>
          <a:p>
            <a:pPr algn="just"/>
            <a:endParaRPr lang="en-US" sz="280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/>
              <a:t>Generator and discriminator are jointly searching for equilibrium, but the model updates are independent.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/>
          </a:p>
          <a:p>
            <a:pPr algn="just"/>
            <a:br>
              <a:rPr lang="en-US" sz="2800"/>
            </a:br>
            <a:br>
              <a:rPr lang="en-US" sz="2000"/>
            </a:br>
            <a:endParaRPr lang="fr-FR" sz="2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456305" y="344805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Oscillations</a:t>
            </a:r>
            <a:endParaRPr lang="fr-FR" sz="320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9965A34-1F91-466C-BBA7-1BB25B6F0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68" y="3860589"/>
            <a:ext cx="2653231" cy="217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C4B95597-6DAB-4EB3-8EE6-474CA8BFC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2"/>
          <a:stretch/>
        </p:blipFill>
        <p:spPr bwMode="auto">
          <a:xfrm>
            <a:off x="7457690" y="3491290"/>
            <a:ext cx="2124075" cy="29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C0C6E47-5DAF-4594-89B7-4D08EDECDFF9}"/>
              </a:ext>
            </a:extLst>
          </p:cNvPr>
          <p:cNvSpPr txBox="1"/>
          <p:nvPr/>
        </p:nvSpPr>
        <p:spPr>
          <a:xfrm>
            <a:off x="7243412" y="6458148"/>
            <a:ext cx="4049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That </a:t>
            </a:r>
            <a:r>
              <a:rPr lang="fr-FR" sz="1400" err="1"/>
              <a:t>we</a:t>
            </a:r>
            <a:r>
              <a:rPr lang="fr-FR" sz="1400"/>
              <a:t> </a:t>
            </a:r>
            <a:r>
              <a:rPr lang="fr-FR" sz="1400" err="1"/>
              <a:t>want</a:t>
            </a:r>
            <a:r>
              <a:rPr lang="fr-FR" sz="1400"/>
              <a:t> (at the end…)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B4D77F6-F64F-47FE-8D52-B46E96803AB4}"/>
              </a:ext>
            </a:extLst>
          </p:cNvPr>
          <p:cNvSpPr/>
          <p:nvPr/>
        </p:nvSpPr>
        <p:spPr>
          <a:xfrm>
            <a:off x="5340417" y="4419035"/>
            <a:ext cx="1511166" cy="11261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68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647800" y="1196945"/>
            <a:ext cx="106450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If the generator gets too good too fast (it rarely occurs the other way around), the generator can learn to fool the discriminator consistently and will stop needing to learn anything.</a:t>
            </a:r>
            <a:endParaRPr lang="en-US" sz="2400"/>
          </a:p>
          <a:p>
            <a:br>
              <a:rPr lang="en-US" sz="2000"/>
            </a:br>
            <a:endParaRPr lang="en-US" sz="280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/>
          </a:p>
          <a:p>
            <a:pPr algn="just"/>
            <a:br>
              <a:rPr lang="en-US" sz="2800"/>
            </a:br>
            <a:br>
              <a:rPr lang="en-US" sz="2000"/>
            </a:br>
            <a:endParaRPr lang="fr-FR" sz="2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456305" y="344805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Vanishing gradient</a:t>
            </a:r>
            <a:endParaRPr lang="fr-FR" sz="320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C08A0C-3BC3-4503-919D-893B1C05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38" y="2288569"/>
            <a:ext cx="8960774" cy="4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5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5E5DED-65A7-4313-8BA1-B204BEF9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26</a:t>
            </a:fld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5D30E8-3AEA-4ADE-903D-5BF5BD2B4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8487" r="55145" b="11217"/>
          <a:stretch/>
        </p:blipFill>
        <p:spPr bwMode="auto">
          <a:xfrm>
            <a:off x="6677024" y="1287145"/>
            <a:ext cx="4480560" cy="407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0C7070-BEFE-40B9-A3CB-4688E0948321}"/>
              </a:ext>
            </a:extLst>
          </p:cNvPr>
          <p:cNvSpPr txBox="1"/>
          <p:nvPr/>
        </p:nvSpPr>
        <p:spPr>
          <a:xfrm>
            <a:off x="400049" y="857250"/>
            <a:ext cx="627697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rgbClr val="000000"/>
                </a:solidFill>
                <a:latin typeface="Georgia" panose="02040502050405020303" pitchFamily="18" charset="0"/>
              </a:rPr>
              <a:t>If the </a:t>
            </a:r>
            <a:r>
              <a:rPr lang="fr-FR" sz="2000" err="1">
                <a:solidFill>
                  <a:srgbClr val="000000"/>
                </a:solidFill>
                <a:latin typeface="Georgia" panose="02040502050405020303" pitchFamily="18" charset="0"/>
              </a:rPr>
              <a:t>Discriminator</a:t>
            </a:r>
            <a:r>
              <a:rPr lang="fr-FR" sz="200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fr-FR" sz="2000" err="1">
                <a:solidFill>
                  <a:srgbClr val="000000"/>
                </a:solidFill>
                <a:latin typeface="Georgia" panose="02040502050405020303" pitchFamily="18" charset="0"/>
              </a:rPr>
              <a:t>gets</a:t>
            </a:r>
            <a:r>
              <a:rPr lang="fr-FR" sz="200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fr-FR" sz="2000" err="1">
                <a:solidFill>
                  <a:srgbClr val="000000"/>
                </a:solidFill>
                <a:latin typeface="Georgia" panose="02040502050405020303" pitchFamily="18" charset="0"/>
              </a:rPr>
              <a:t>stronger</a:t>
            </a:r>
            <a:r>
              <a:rPr lang="fr-FR" sz="200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fr-FR" sz="2000" err="1">
                <a:solidFill>
                  <a:srgbClr val="000000"/>
                </a:solidFill>
                <a:latin typeface="Georgia" panose="02040502050405020303" pitchFamily="18" charset="0"/>
              </a:rPr>
              <a:t>quickly</a:t>
            </a:r>
            <a:r>
              <a:rPr lang="fr-FR" sz="2000">
                <a:solidFill>
                  <a:srgbClr val="000000"/>
                </a:solidFill>
                <a:latin typeface="Georgia" panose="02040502050405020303" pitchFamily="18" charset="0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 sz="2000"/>
          </a:p>
          <a:p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	D(x) = 1, D(G(z)) = 0 </a:t>
            </a:r>
          </a:p>
          <a:p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	at generator G → log(1 — D(G(z))) = log(1–0) = 0</a:t>
            </a:r>
          </a:p>
          <a:p>
            <a:endParaRPr lang="en-US" sz="200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	then the gradient of the loss function is 0 and the	learning is stopped.</a:t>
            </a:r>
          </a:p>
          <a:p>
            <a:endParaRPr lang="en-US" sz="2000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sz="2000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sz="2000" b="1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If the Discriminator gets too weekly, then the generator does not have good feed back and the loss represent nothing much.</a:t>
            </a:r>
            <a:endParaRPr lang="en-US" sz="2000"/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04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647800" y="1552545"/>
            <a:ext cx="1064504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Happened when all the generator outputs are identical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It gets stuck at a point with producing limited varieties of samples or one sample repeatedly during or after training the GAN. </a:t>
            </a:r>
          </a:p>
          <a:p>
            <a:endParaRPr lang="en-US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/>
          </a:p>
          <a:p>
            <a:pPr algn="just"/>
            <a:br>
              <a:rPr lang="en-US" sz="2800"/>
            </a:br>
            <a:br>
              <a:rPr lang="en-US" sz="2000"/>
            </a:br>
            <a:endParaRPr lang="fr-FR" sz="2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3456305" y="344805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Model collapse</a:t>
            </a:r>
            <a:endParaRPr lang="fr-FR" sz="32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FB6DAD-C95C-4166-A94E-B082C3A9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3429000"/>
            <a:ext cx="9385300" cy="25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26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49F289B-1C24-474F-91A3-98EFD51B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849A8-943D-48E7-A9F9-EB8A91F92FA9}"/>
              </a:ext>
            </a:extLst>
          </p:cNvPr>
          <p:cNvSpPr/>
          <p:nvPr/>
        </p:nvSpPr>
        <p:spPr>
          <a:xfrm>
            <a:off x="647800" y="1552545"/>
            <a:ext cx="9814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don’t really know when to stop the training =&gt; no proper evaluation metric in training GAN’s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Visual inspection is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/>
              <a:t>The losses don’t really tell much in GAN’s unlike other deep learning algorithms. Due to this, often we end up not having a good GAN model.</a:t>
            </a:r>
          </a:p>
          <a:p>
            <a:br>
              <a:rPr lang="en-US"/>
            </a:br>
            <a:endParaRPr lang="en-US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/>
          </a:p>
          <a:p>
            <a:pPr algn="just"/>
            <a:br>
              <a:rPr lang="en-US" sz="2800"/>
            </a:br>
            <a:br>
              <a:rPr lang="en-US" sz="2000"/>
            </a:br>
            <a:endParaRPr lang="fr-FR" sz="200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815C14-2FB9-428D-B82F-4C03B56DDC5D}"/>
              </a:ext>
            </a:extLst>
          </p:cNvPr>
          <p:cNvSpPr txBox="1"/>
          <p:nvPr/>
        </p:nvSpPr>
        <p:spPr>
          <a:xfrm>
            <a:off x="2572702" y="321930"/>
            <a:ext cx="6348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Georgia" panose="02040502050405020303" pitchFamily="18" charset="0"/>
              </a:rPr>
              <a:t>No proper evaluation metrics </a:t>
            </a:r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268710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DCD104-DC2A-42DE-8297-9C04CD1F6038}"/>
              </a:ext>
            </a:extLst>
          </p:cNvPr>
          <p:cNvCxnSpPr/>
          <p:nvPr/>
        </p:nvCxnSpPr>
        <p:spPr>
          <a:xfrm>
            <a:off x="7289800" y="3149600"/>
            <a:ext cx="233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577E145-6F16-480A-AFA7-708F20BE81DC}"/>
              </a:ext>
            </a:extLst>
          </p:cNvPr>
          <p:cNvSpPr txBox="1"/>
          <p:nvPr/>
        </p:nvSpPr>
        <p:spPr>
          <a:xfrm>
            <a:off x="6173787" y="2112466"/>
            <a:ext cx="5273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/>
              <a:t>GAN </a:t>
            </a:r>
            <a:r>
              <a:rPr lang="en-US" sz="4400" b="1"/>
              <a:t>Use Cases</a:t>
            </a:r>
            <a:endParaRPr lang="fr-FR" sz="4400" b="1"/>
          </a:p>
        </p:txBody>
      </p:sp>
      <p:pic>
        <p:nvPicPr>
          <p:cNvPr id="1026" name="Picture 2" descr="Résultat de recherche d'images pour &quot;gan ai&quot;">
            <a:extLst>
              <a:ext uri="{FF2B5EF4-FFF2-40B4-BE49-F238E27FC236}">
                <a16:creationId xmlns:a16="http://schemas.microsoft.com/office/drawing/2014/main" id="{08FADB3C-89E9-4162-98D2-F8A51BAF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7"/>
          <a:stretch/>
        </p:blipFill>
        <p:spPr bwMode="auto">
          <a:xfrm>
            <a:off x="0" y="0"/>
            <a:ext cx="544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1671E-1AF5-4504-9F3F-76EBC95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7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C2BB-28E1-4A63-8B7D-546235CB3BF7}"/>
              </a:ext>
            </a:extLst>
          </p:cNvPr>
          <p:cNvSpPr txBox="1"/>
          <p:nvPr/>
        </p:nvSpPr>
        <p:spPr>
          <a:xfrm>
            <a:off x="494030" y="234315"/>
            <a:ext cx="105943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 </a:t>
            </a:r>
            <a:r>
              <a:rPr lang="fr-FR" sz="3600" b="1" err="1"/>
              <a:t>Two</a:t>
            </a:r>
            <a:r>
              <a:rPr lang="fr-FR" sz="3600" b="1"/>
              <a:t> </a:t>
            </a:r>
            <a:r>
              <a:rPr lang="en-US" sz="3600">
                <a:solidFill>
                  <a:srgbClr val="000000"/>
                </a:solidFill>
                <a:latin typeface="Georgia" panose="02040502050405020303" pitchFamily="18" charset="0"/>
              </a:rPr>
              <a:t>“</a:t>
            </a:r>
            <a:r>
              <a:rPr lang="fr-FR" sz="3600" b="1" err="1"/>
              <a:t>adversarial</a:t>
            </a:r>
            <a:r>
              <a:rPr lang="en-US" sz="360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fr-FR" sz="3600" b="1"/>
              <a:t> </a:t>
            </a:r>
            <a:r>
              <a:rPr lang="fr-FR" sz="3600" b="1" err="1"/>
              <a:t>models</a:t>
            </a:r>
            <a:r>
              <a:rPr lang="fr-FR" sz="3600" b="1"/>
              <a:t> </a:t>
            </a:r>
            <a:endParaRPr lang="fr-FR" sz="4400" b="1"/>
          </a:p>
          <a:p>
            <a:endParaRPr lang="fr-FR" sz="2000"/>
          </a:p>
          <a:p>
            <a:r>
              <a:rPr lang="en-GB" sz="2000"/>
              <a:t>A GAN is composed of two parts : the generator network and the discriminator network.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b="1" err="1"/>
              <a:t>Generator</a:t>
            </a:r>
            <a:r>
              <a:rPr lang="fr-FR"/>
              <a:t> : </a:t>
            </a:r>
            <a:r>
              <a:rPr lang="en-US"/>
              <a:t>its role is to create data in such a way that it can fool the discriminator.</a:t>
            </a:r>
          </a:p>
          <a:p>
            <a:pPr lvl="1" algn="just"/>
            <a:endParaRPr lang="en-US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/>
              <a:t>Discriminator</a:t>
            </a:r>
            <a:r>
              <a:rPr lang="en-US"/>
              <a:t> : its role is to distinguish between actual and generated (fake) data.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GB" sz="2000"/>
          </a:p>
          <a:p>
            <a:endParaRPr lang="fr-FR" sz="2000"/>
          </a:p>
          <a:p>
            <a:endParaRPr lang="en-US"/>
          </a:p>
          <a:p>
            <a:endParaRPr lang="en-US"/>
          </a:p>
          <a:p>
            <a:br>
              <a:rPr lang="en-US"/>
            </a:b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BDBE6-0355-4F0D-A8E3-A428295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3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896BA8E-B883-4E1F-A120-4DD54738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2386010"/>
            <a:ext cx="6360160" cy="42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9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848E5-8807-42A8-8ABF-58709B13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03" y="68060"/>
            <a:ext cx="10178322" cy="821264"/>
          </a:xfrm>
        </p:spPr>
        <p:txBody>
          <a:bodyPr>
            <a:normAutofit/>
          </a:bodyPr>
          <a:lstStyle/>
          <a:p>
            <a:r>
              <a:rPr lang="en-GB" sz="3200" b="1">
                <a:latin typeface="Georgia" panose="02040502050405020303" pitchFamily="18" charset="0"/>
              </a:rPr>
              <a:t>Text to Image Generation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BFED5C-728E-4C63-9BC8-1921FFD8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73" y="1206343"/>
            <a:ext cx="4798391" cy="441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78C32B8-B4CD-46AE-AA56-A575CA2E428C}"/>
              </a:ext>
            </a:extLst>
          </p:cNvPr>
          <p:cNvSpPr txBox="1"/>
          <p:nvPr/>
        </p:nvSpPr>
        <p:spPr>
          <a:xfrm>
            <a:off x="799207" y="5934670"/>
            <a:ext cx="9657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 give a small text as input of the GAN and it generates images which look like a real image. It is used to increase datasets sizes or simply for the art.</a:t>
            </a:r>
          </a:p>
          <a:p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4643C-8C2F-42D2-AB04-F1A13A3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763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848E5-8807-42A8-8ABF-58709B13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03" y="68060"/>
            <a:ext cx="10178322" cy="821264"/>
          </a:xfrm>
        </p:spPr>
        <p:txBody>
          <a:bodyPr>
            <a:normAutofit/>
          </a:bodyPr>
          <a:lstStyle/>
          <a:p>
            <a:r>
              <a:rPr lang="en-GB" sz="3200" b="1">
                <a:latin typeface="Georgia" panose="02040502050405020303" pitchFamily="18" charset="0"/>
              </a:rPr>
              <a:t>Image to Image Translation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8C32B8-B4CD-46AE-AA56-A575CA2E428C}"/>
              </a:ext>
            </a:extLst>
          </p:cNvPr>
          <p:cNvSpPr txBox="1"/>
          <p:nvPr/>
        </p:nvSpPr>
        <p:spPr>
          <a:xfrm>
            <a:off x="799207" y="5710535"/>
            <a:ext cx="9657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We gave an image in entry and the GAN return a different appearance of the image. It can be used to generate quickly a virtual environment or to colorize images.</a:t>
            </a:r>
          </a:p>
          <a:p>
            <a:pPr algn="ctr"/>
            <a:r>
              <a:rPr lang="fr-FR" i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http://nvidia-research-mingyuliu.com/gaugan/</a:t>
            </a:r>
            <a:endParaRPr lang="en-GB" i="1"/>
          </a:p>
          <a:p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4643C-8C2F-42D2-AB04-F1A13A3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31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7814D1-630D-4E6B-9739-CA5B41C8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7" y="1224297"/>
            <a:ext cx="10436625" cy="3987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323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848E5-8807-42A8-8ABF-58709B13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03" y="68060"/>
            <a:ext cx="10178322" cy="821264"/>
          </a:xfrm>
        </p:spPr>
        <p:txBody>
          <a:bodyPr>
            <a:normAutofit/>
          </a:bodyPr>
          <a:lstStyle/>
          <a:p>
            <a:r>
              <a:rPr lang="en-GB" sz="3200" b="1">
                <a:latin typeface="Georgia" panose="02040502050405020303" pitchFamily="18" charset="0"/>
              </a:rPr>
              <a:t>Increasing Image Resolution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8C32B8-B4CD-46AE-AA56-A575CA2E428C}"/>
              </a:ext>
            </a:extLst>
          </p:cNvPr>
          <p:cNvSpPr txBox="1"/>
          <p:nvPr/>
        </p:nvSpPr>
        <p:spPr>
          <a:xfrm>
            <a:off x="3054727" y="6119594"/>
            <a:ext cx="965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GAN can improve sorely the quality of an image.</a:t>
            </a:r>
          </a:p>
          <a:p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4643C-8C2F-42D2-AB04-F1A13A3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32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2702FC-CC21-4607-B032-F755BCEF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93" y="1095053"/>
            <a:ext cx="4669391" cy="48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848E5-8807-42A8-8ABF-58709B13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03" y="68060"/>
            <a:ext cx="10178322" cy="821264"/>
          </a:xfrm>
        </p:spPr>
        <p:txBody>
          <a:bodyPr>
            <a:normAutofit/>
          </a:bodyPr>
          <a:lstStyle/>
          <a:p>
            <a:r>
              <a:rPr lang="en-GB" sz="3200" b="1">
                <a:latin typeface="Georgia" panose="02040502050405020303" pitchFamily="18" charset="0"/>
              </a:rPr>
              <a:t>Predicting Next Video Frame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8C32B8-B4CD-46AE-AA56-A575CA2E428C}"/>
              </a:ext>
            </a:extLst>
          </p:cNvPr>
          <p:cNvSpPr txBox="1"/>
          <p:nvPr/>
        </p:nvSpPr>
        <p:spPr>
          <a:xfrm>
            <a:off x="2231767" y="6143609"/>
            <a:ext cx="965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Predict next video frame can be useful for quickly restore a film.</a:t>
            </a:r>
          </a:p>
          <a:p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D4643C-8C2F-42D2-AB04-F1A13A3E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33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A9FE89A-14B7-412E-ACC5-CBD5440E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63" y="1122600"/>
            <a:ext cx="6076369" cy="4612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648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FFDA26B-A235-4BEA-AD1F-83A74E30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930" y="643467"/>
            <a:ext cx="1022213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9598A5-81A7-4E12-BCE9-4FDDFEC0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87BC8-E369-4904-A181-A620164ACEFA}" type="slidenum">
              <a:rPr lang="fr-FR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10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16BBEE-BDFC-4025-9572-06CCFD20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4</a:t>
            </a:fld>
            <a:endParaRPr lang="fr-FR"/>
          </a:p>
        </p:txBody>
      </p:sp>
      <p:pic>
        <p:nvPicPr>
          <p:cNvPr id="25602" name="Picture 2" descr="Résultat de recherche d'images pour &quot;adversarial generative networks meme&quot;">
            <a:extLst>
              <a:ext uri="{FF2B5EF4-FFF2-40B4-BE49-F238E27FC236}">
                <a16:creationId xmlns:a16="http://schemas.microsoft.com/office/drawing/2014/main" id="{91A82203-1E21-4C45-A211-A27167B9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59383"/>
            <a:ext cx="8432800" cy="47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5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C34E41-AC73-4515-B48B-B310F04E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7F22FB-59ED-41DF-B26D-45594631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87BC8-E369-4904-A181-A620164ACEFA}" type="slidenum">
              <a:rPr lang="fr-FR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4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C2BB-28E1-4A63-8B7D-546235CB3BF7}"/>
              </a:ext>
            </a:extLst>
          </p:cNvPr>
          <p:cNvSpPr txBox="1"/>
          <p:nvPr/>
        </p:nvSpPr>
        <p:spPr>
          <a:xfrm>
            <a:off x="638174" y="1166694"/>
            <a:ext cx="101642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The generator creates “fake” pieces of data, in this case, images of pandas, to try and fool the discriminator into classifying the image as a real panda.</a:t>
            </a: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br>
              <a:rPr lang="en-US"/>
            </a:br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7C0311-7A12-4DC8-A058-925C1474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055377"/>
            <a:ext cx="10230896" cy="470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93774-3839-4CC8-BE31-2EF12E0E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E5AAD0-9C2E-41B4-81BD-D2AA0C334F92}"/>
              </a:ext>
            </a:extLst>
          </p:cNvPr>
          <p:cNvSpPr txBox="1"/>
          <p:nvPr/>
        </p:nvSpPr>
        <p:spPr>
          <a:xfrm>
            <a:off x="638174" y="190500"/>
            <a:ext cx="963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Example</a:t>
            </a:r>
            <a:endParaRPr lang="fr-FR" sz="4400" b="1"/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40889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993774-3839-4CC8-BE31-2EF12E0E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168C8-DDAF-49DF-B661-F2BA568B99FE}"/>
              </a:ext>
            </a:extLst>
          </p:cNvPr>
          <p:cNvSpPr/>
          <p:nvPr/>
        </p:nvSpPr>
        <p:spPr>
          <a:xfrm>
            <a:off x="638174" y="536020"/>
            <a:ext cx="100594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000000"/>
                </a:solidFill>
                <a:latin typeface="Georgia" panose="02040502050405020303" pitchFamily="18" charset="0"/>
              </a:rPr>
              <a:t>Initially, the images may be fairly obviously faked, but as the networks get better, it becomes harder to distinguish between real and fake images, even for humans!</a:t>
            </a:r>
            <a:endParaRPr lang="en-US" sz="2000"/>
          </a:p>
          <a:p>
            <a:br>
              <a:rPr lang="en-US"/>
            </a:br>
            <a:endParaRPr lang="fr-F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A7BBD0-C214-4F59-8C7F-24A30790B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71" y="1363721"/>
            <a:ext cx="10400251" cy="49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6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ADCD104-DC2A-42DE-8297-9C04CD1F6038}"/>
              </a:ext>
            </a:extLst>
          </p:cNvPr>
          <p:cNvCxnSpPr/>
          <p:nvPr/>
        </p:nvCxnSpPr>
        <p:spPr>
          <a:xfrm>
            <a:off x="7289800" y="3149600"/>
            <a:ext cx="2336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9577E145-6F16-480A-AFA7-708F20BE81DC}"/>
              </a:ext>
            </a:extLst>
          </p:cNvPr>
          <p:cNvSpPr txBox="1"/>
          <p:nvPr/>
        </p:nvSpPr>
        <p:spPr>
          <a:xfrm>
            <a:off x="5448300" y="1417141"/>
            <a:ext cx="5970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Network representation</a:t>
            </a:r>
          </a:p>
        </p:txBody>
      </p:sp>
      <p:pic>
        <p:nvPicPr>
          <p:cNvPr id="1026" name="Picture 2" descr="Résultat de recherche d'images pour &quot;gan ai&quot;">
            <a:extLst>
              <a:ext uri="{FF2B5EF4-FFF2-40B4-BE49-F238E27FC236}">
                <a16:creationId xmlns:a16="http://schemas.microsoft.com/office/drawing/2014/main" id="{08FADB3C-89E9-4162-98D2-F8A51BAF5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37"/>
          <a:stretch/>
        </p:blipFill>
        <p:spPr bwMode="auto">
          <a:xfrm>
            <a:off x="0" y="0"/>
            <a:ext cx="5448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51671E-1AF5-4504-9F3F-76EBC95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11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C2BB-28E1-4A63-8B7D-546235CB3BF7}"/>
              </a:ext>
            </a:extLst>
          </p:cNvPr>
          <p:cNvSpPr txBox="1"/>
          <p:nvPr/>
        </p:nvSpPr>
        <p:spPr>
          <a:xfrm>
            <a:off x="571500" y="447675"/>
            <a:ext cx="96393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 </a:t>
            </a:r>
            <a:r>
              <a:rPr lang="fr-FR" sz="3600" b="1"/>
              <a:t>The generator </a:t>
            </a:r>
            <a:endParaRPr lang="fr-FR" sz="4400" b="1"/>
          </a:p>
          <a:p>
            <a:endParaRPr lang="fr-FR" sz="2000"/>
          </a:p>
          <a:p>
            <a:endParaRPr lang="fr-FR" sz="200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BDBE6-0355-4F0D-A8E3-A4282951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9587BC8-E369-4904-A181-A620164ACEFA}" type="slidenum">
              <a:rPr lang="fr-FR" smtClean="0"/>
              <a:t>9</a:t>
            </a:fld>
            <a:endParaRPr lang="fr-FR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EDCEA782-CDFF-421F-94F8-558EB69B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78761"/>
            <a:ext cx="9948546" cy="520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22F7917-4329-4596-A656-E6DD3585A64A}"/>
              </a:ext>
            </a:extLst>
          </p:cNvPr>
          <p:cNvSpPr txBox="1"/>
          <p:nvPr/>
        </p:nvSpPr>
        <p:spPr>
          <a:xfrm>
            <a:off x="828674" y="6284396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G(z) gives the same shape of the real input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368323"/>
      </p:ext>
    </p:extLst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Vu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u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u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EAD679B5743D449E0C635168E36CE9" ma:contentTypeVersion="8" ma:contentTypeDescription="Crée un document." ma:contentTypeScope="" ma:versionID="ce2dd7e50a53a0818c03456af45db166">
  <xsd:schema xmlns:xsd="http://www.w3.org/2001/XMLSchema" xmlns:xs="http://www.w3.org/2001/XMLSchema" xmlns:p="http://schemas.microsoft.com/office/2006/metadata/properties" xmlns:ns3="f1daa2b9-b696-42cf-9d3b-37b112dee71a" xmlns:ns4="c851d3a2-524b-4329-a6f6-64a687edd1f8" targetNamespace="http://schemas.microsoft.com/office/2006/metadata/properties" ma:root="true" ma:fieldsID="785759e6949a73e50b298c4cb4139ef3" ns3:_="" ns4:_="">
    <xsd:import namespace="f1daa2b9-b696-42cf-9d3b-37b112dee71a"/>
    <xsd:import namespace="c851d3a2-524b-4329-a6f6-64a687edd1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aa2b9-b696-42cf-9d3b-37b112dee7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51d3a2-524b-4329-a6f6-64a687edd1f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1103D4-FA4E-4119-B52C-2806B73B0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0A4649-7197-4661-97BC-1C2EC2FAC7C9}">
  <ds:schemaRefs>
    <ds:schemaRef ds:uri="http://schemas.microsoft.com/office/2006/documentManagement/types"/>
    <ds:schemaRef ds:uri="f1daa2b9-b696-42cf-9d3b-37b112dee71a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851d3a2-524b-4329-a6f6-64a687edd1f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6DE9D88-425D-4B41-9304-B58025E576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aa2b9-b696-42cf-9d3b-37b112dee71a"/>
    <ds:schemaRef ds:uri="c851d3a2-524b-4329-a6f6-64a687edd1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776</Words>
  <Application>Microsoft Office PowerPoint</Application>
  <PresentationFormat>Grand écran</PresentationFormat>
  <Paragraphs>174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Schoolbook</vt:lpstr>
      <vt:lpstr>Georgia</vt:lpstr>
      <vt:lpstr>Wingdings</vt:lpstr>
      <vt:lpstr>Wingdings 2</vt:lpstr>
      <vt:lpstr>Vue</vt:lpstr>
      <vt:lpstr>Generative Adversarial Networks (GANs)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Text to Image Generation</vt:lpstr>
      <vt:lpstr>Image to Image Translation</vt:lpstr>
      <vt:lpstr>Increasing Image Resolution</vt:lpstr>
      <vt:lpstr>Predicting Next Video Frame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 (GANs) </dc:title>
  <dc:creator>Clara BOMY</dc:creator>
  <cp:lastModifiedBy>Henri Hoyez</cp:lastModifiedBy>
  <cp:revision>3</cp:revision>
  <dcterms:created xsi:type="dcterms:W3CDTF">2020-02-09T14:43:56Z</dcterms:created>
  <dcterms:modified xsi:type="dcterms:W3CDTF">2020-02-15T18:06:38Z</dcterms:modified>
</cp:coreProperties>
</file>